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12192000" cy="6858000"/>
  <p:notesSz cx="7559675" cy="106918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859644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677160" y="4187520"/>
            <a:ext cx="859644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5082120" y="21607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677160" y="41875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55" name="PlaceHolder 5"/>
          <p:cNvSpPr>
            <a:spLocks noGrp="1"/>
          </p:cNvSpPr>
          <p:nvPr>
            <p:ph type="body"/>
          </p:nvPr>
        </p:nvSpPr>
        <p:spPr>
          <a:xfrm>
            <a:off x="5082120" y="41875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276768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3583440" y="2160720"/>
            <a:ext cx="276768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6490080" y="2160720"/>
            <a:ext cx="276768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60" name="PlaceHolder 5"/>
          <p:cNvSpPr>
            <a:spLocks noGrp="1"/>
          </p:cNvSpPr>
          <p:nvPr>
            <p:ph type="body"/>
          </p:nvPr>
        </p:nvSpPr>
        <p:spPr>
          <a:xfrm>
            <a:off x="677160" y="4187520"/>
            <a:ext cx="276768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61" name="PlaceHolder 6"/>
          <p:cNvSpPr>
            <a:spLocks noGrp="1"/>
          </p:cNvSpPr>
          <p:nvPr>
            <p:ph type="body"/>
          </p:nvPr>
        </p:nvSpPr>
        <p:spPr>
          <a:xfrm>
            <a:off x="3583440" y="4187520"/>
            <a:ext cx="276768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62" name="PlaceHolder 7"/>
          <p:cNvSpPr>
            <a:spLocks noGrp="1"/>
          </p:cNvSpPr>
          <p:nvPr>
            <p:ph type="body"/>
          </p:nvPr>
        </p:nvSpPr>
        <p:spPr>
          <a:xfrm>
            <a:off x="6490080" y="4187520"/>
            <a:ext cx="276768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subTitle"/>
          </p:nvPr>
        </p:nvSpPr>
        <p:spPr>
          <a:xfrm>
            <a:off x="677160" y="2160720"/>
            <a:ext cx="8596440" cy="3880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8596440" cy="3880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4194720" cy="3880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5082120" y="2160720"/>
            <a:ext cx="4194720" cy="3880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subTitle"/>
          </p:nvPr>
        </p:nvSpPr>
        <p:spPr>
          <a:xfrm>
            <a:off x="677160" y="609480"/>
            <a:ext cx="8596440" cy="6122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90" name="PlaceHolder 3"/>
          <p:cNvSpPr>
            <a:spLocks noGrp="1"/>
          </p:cNvSpPr>
          <p:nvPr>
            <p:ph type="body"/>
          </p:nvPr>
        </p:nvSpPr>
        <p:spPr>
          <a:xfrm>
            <a:off x="5082120" y="2160720"/>
            <a:ext cx="4194720" cy="3880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91" name="PlaceHolder 4"/>
          <p:cNvSpPr>
            <a:spLocks noGrp="1"/>
          </p:cNvSpPr>
          <p:nvPr>
            <p:ph type="body"/>
          </p:nvPr>
        </p:nvSpPr>
        <p:spPr>
          <a:xfrm>
            <a:off x="677160" y="41875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subTitle"/>
          </p:nvPr>
        </p:nvSpPr>
        <p:spPr>
          <a:xfrm>
            <a:off x="677160" y="2160720"/>
            <a:ext cx="8596440" cy="3880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4194720" cy="3880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5082120" y="21607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5082120" y="41875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5082120" y="21607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677160" y="4187520"/>
            <a:ext cx="859644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859644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677160" y="4187520"/>
            <a:ext cx="859644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5082120" y="21607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677160" y="41875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07" name="PlaceHolder 5"/>
          <p:cNvSpPr>
            <a:spLocks noGrp="1"/>
          </p:cNvSpPr>
          <p:nvPr>
            <p:ph type="body"/>
          </p:nvPr>
        </p:nvSpPr>
        <p:spPr>
          <a:xfrm>
            <a:off x="5082120" y="41875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276768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3583440" y="2160720"/>
            <a:ext cx="276768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11" name="PlaceHolder 4"/>
          <p:cNvSpPr>
            <a:spLocks noGrp="1"/>
          </p:cNvSpPr>
          <p:nvPr>
            <p:ph type="body"/>
          </p:nvPr>
        </p:nvSpPr>
        <p:spPr>
          <a:xfrm>
            <a:off x="6490080" y="2160720"/>
            <a:ext cx="276768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12" name="PlaceHolder 5"/>
          <p:cNvSpPr>
            <a:spLocks noGrp="1"/>
          </p:cNvSpPr>
          <p:nvPr>
            <p:ph type="body"/>
          </p:nvPr>
        </p:nvSpPr>
        <p:spPr>
          <a:xfrm>
            <a:off x="677160" y="4187520"/>
            <a:ext cx="276768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13" name="PlaceHolder 6"/>
          <p:cNvSpPr>
            <a:spLocks noGrp="1"/>
          </p:cNvSpPr>
          <p:nvPr>
            <p:ph type="body"/>
          </p:nvPr>
        </p:nvSpPr>
        <p:spPr>
          <a:xfrm>
            <a:off x="3583440" y="4187520"/>
            <a:ext cx="276768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114" name="PlaceHolder 7"/>
          <p:cNvSpPr>
            <a:spLocks noGrp="1"/>
          </p:cNvSpPr>
          <p:nvPr>
            <p:ph type="body"/>
          </p:nvPr>
        </p:nvSpPr>
        <p:spPr>
          <a:xfrm>
            <a:off x="6490080" y="4187520"/>
            <a:ext cx="276768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8596440" cy="3880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4194720" cy="3880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5082120" y="2160720"/>
            <a:ext cx="4194720" cy="3880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subTitle"/>
          </p:nvPr>
        </p:nvSpPr>
        <p:spPr>
          <a:xfrm>
            <a:off x="677160" y="609480"/>
            <a:ext cx="8596440" cy="6122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5082120" y="2160720"/>
            <a:ext cx="4194720" cy="3880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677160" y="41875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4194720" cy="3880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5082120" y="21607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body"/>
          </p:nvPr>
        </p:nvSpPr>
        <p:spPr>
          <a:xfrm>
            <a:off x="5082120" y="41875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082120" y="2160720"/>
            <a:ext cx="419472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47" name="PlaceHolder 4"/>
          <p:cNvSpPr>
            <a:spLocks noGrp="1"/>
          </p:cNvSpPr>
          <p:nvPr>
            <p:ph type="body"/>
          </p:nvPr>
        </p:nvSpPr>
        <p:spPr>
          <a:xfrm>
            <a:off x="677160" y="4187520"/>
            <a:ext cx="8596440" cy="1850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43"/>
          <p:cNvGrpSpPr/>
          <p:nvPr/>
        </p:nvGrpSpPr>
        <p:grpSpPr>
          <a:xfrm>
            <a:off x="0" y="-8640"/>
            <a:ext cx="12191760" cy="6866640"/>
            <a:chOff x="0" y="-8640"/>
            <a:chExt cx="12191760" cy="6866640"/>
          </a:xfrm>
        </p:grpSpPr>
        <p:sp>
          <p:nvSpPr>
            <p:cNvPr id="28" name="Straight Connector 19"/>
            <p:cNvSpPr/>
            <p:nvPr/>
          </p:nvSpPr>
          <p:spPr>
            <a:xfrm>
              <a:off x="9370800" y="0"/>
              <a:ext cx="1219320" cy="6858000"/>
            </a:xfrm>
            <a:prstGeom prst="line">
              <a:avLst/>
            </a:prstGeom>
            <a:ln w="9525" cap="rnd">
              <a:solidFill>
                <a:srgbClr val="5FCBEF">
                  <a:alpha val="70000"/>
                </a:srgb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2" name="Straight Connector 20"/>
            <p:cNvSpPr/>
            <p:nvPr/>
          </p:nvSpPr>
          <p:spPr>
            <a:xfrm flipH="1">
              <a:off x="7425000" y="3681360"/>
              <a:ext cx="4763520" cy="3176640"/>
            </a:xfrm>
            <a:prstGeom prst="line">
              <a:avLst/>
            </a:prstGeom>
            <a:ln w="9525" cap="rnd">
              <a:solidFill>
                <a:srgbClr val="5FCBEF">
                  <a:alpha val="70000"/>
                </a:srgb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3" name="Rectangle 23"/>
            <p:cNvSpPr/>
            <p:nvPr/>
          </p:nvSpPr>
          <p:spPr>
            <a:xfrm>
              <a:off x="9181440" y="-8640"/>
              <a:ext cx="3007080" cy="6866280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4" name="Rectangle 25"/>
            <p:cNvSpPr/>
            <p:nvPr/>
          </p:nvSpPr>
          <p:spPr>
            <a:xfrm>
              <a:off x="9603360" y="-8640"/>
              <a:ext cx="2588040" cy="6866280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5" name="Isosceles Triangle 23"/>
            <p:cNvSpPr/>
            <p:nvPr/>
          </p:nvSpPr>
          <p:spPr>
            <a:xfrm>
              <a:off x="8932320" y="3048120"/>
              <a:ext cx="3259440" cy="380952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" name="Rectangle 27"/>
            <p:cNvSpPr/>
            <p:nvPr/>
          </p:nvSpPr>
          <p:spPr>
            <a:xfrm>
              <a:off x="9334440" y="-8640"/>
              <a:ext cx="2854080" cy="6866280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7" name="Rectangle 28"/>
            <p:cNvSpPr/>
            <p:nvPr/>
          </p:nvSpPr>
          <p:spPr>
            <a:xfrm>
              <a:off x="10898640" y="-8640"/>
              <a:ext cx="1289880" cy="6866280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8" name="Rectangle 29"/>
            <p:cNvSpPr/>
            <p:nvPr/>
          </p:nvSpPr>
          <p:spPr>
            <a:xfrm>
              <a:off x="10938960" y="-8640"/>
              <a:ext cx="1249560" cy="6866280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9" name="Isosceles Triangle 27"/>
            <p:cNvSpPr/>
            <p:nvPr/>
          </p:nvSpPr>
          <p:spPr>
            <a:xfrm>
              <a:off x="10371600" y="3589920"/>
              <a:ext cx="1816920" cy="326772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0" name="Isosceles Triangle 18"/>
            <p:cNvSpPr/>
            <p:nvPr/>
          </p:nvSpPr>
          <p:spPr>
            <a:xfrm>
              <a:off x="0" y="4013280"/>
              <a:ext cx="448200" cy="284436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</p:grpSp>
      <p:grpSp>
        <p:nvGrpSpPr>
          <p:cNvPr id="11" name="Group 15"/>
          <p:cNvGrpSpPr/>
          <p:nvPr/>
        </p:nvGrpSpPr>
        <p:grpSpPr>
          <a:xfrm>
            <a:off x="0" y="-8640"/>
            <a:ext cx="12191760" cy="6866640"/>
            <a:chOff x="0" y="-8640"/>
            <a:chExt cx="12191760" cy="6866640"/>
          </a:xfrm>
        </p:grpSpPr>
        <p:sp>
          <p:nvSpPr>
            <p:cNvPr id="12" name="Freeform 14"/>
            <p:cNvSpPr/>
            <p:nvPr/>
          </p:nvSpPr>
          <p:spPr>
            <a:xfrm>
              <a:off x="0" y="-7920"/>
              <a:ext cx="863280" cy="5697720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3" name="Straight Connector 18"/>
            <p:cNvSpPr/>
            <p:nvPr/>
          </p:nvSpPr>
          <p:spPr>
            <a:xfrm>
              <a:off x="9370800" y="0"/>
              <a:ext cx="1219320" cy="6858000"/>
            </a:xfrm>
            <a:prstGeom prst="line">
              <a:avLst/>
            </a:prstGeom>
            <a:ln w="9525" cap="rnd">
              <a:solidFill>
                <a:srgbClr val="5FCBEF">
                  <a:alpha val="70000"/>
                </a:srgb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4" name="Straight Connector 19"/>
            <p:cNvSpPr/>
            <p:nvPr/>
          </p:nvSpPr>
          <p:spPr>
            <a:xfrm flipH="1">
              <a:off x="7425000" y="3681360"/>
              <a:ext cx="4763520" cy="3176640"/>
            </a:xfrm>
            <a:prstGeom prst="line">
              <a:avLst/>
            </a:prstGeom>
            <a:ln w="9525" cap="rnd">
              <a:solidFill>
                <a:srgbClr val="5FCBEF">
                  <a:alpha val="70000"/>
                </a:srgb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5" name="Rectangle 23"/>
            <p:cNvSpPr/>
            <p:nvPr/>
          </p:nvSpPr>
          <p:spPr>
            <a:xfrm>
              <a:off x="9181440" y="-8640"/>
              <a:ext cx="3007080" cy="6866280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6" name="Rectangle 25"/>
            <p:cNvSpPr/>
            <p:nvPr/>
          </p:nvSpPr>
          <p:spPr>
            <a:xfrm>
              <a:off x="9603360" y="-8640"/>
              <a:ext cx="2588040" cy="6866280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7" name="Isosceles Triangle 22"/>
            <p:cNvSpPr/>
            <p:nvPr/>
          </p:nvSpPr>
          <p:spPr>
            <a:xfrm>
              <a:off x="8932320" y="3048120"/>
              <a:ext cx="3259440" cy="380952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8" name="Rectangle 27"/>
            <p:cNvSpPr/>
            <p:nvPr/>
          </p:nvSpPr>
          <p:spPr>
            <a:xfrm>
              <a:off x="9334440" y="-8640"/>
              <a:ext cx="2854080" cy="6866280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9" name="Rectangle 28"/>
            <p:cNvSpPr/>
            <p:nvPr/>
          </p:nvSpPr>
          <p:spPr>
            <a:xfrm>
              <a:off x="10898640" y="-8640"/>
              <a:ext cx="1289880" cy="6866280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20" name="Rectangle 29"/>
            <p:cNvSpPr/>
            <p:nvPr/>
          </p:nvSpPr>
          <p:spPr>
            <a:xfrm>
              <a:off x="10938960" y="-8640"/>
              <a:ext cx="1249560" cy="6866280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21" name="Isosceles Triangle 26"/>
            <p:cNvSpPr/>
            <p:nvPr/>
          </p:nvSpPr>
          <p:spPr>
            <a:xfrm>
              <a:off x="10371600" y="3589920"/>
              <a:ext cx="1816920" cy="326772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</p:grpSp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1506960" y="2404440"/>
            <a:ext cx="7766640" cy="164592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it-IT" sz="5400" b="0" strike="noStrike" spc="-1">
                <a:solidFill>
                  <a:srgbClr val="5FCBEF"/>
                </a:solidFill>
                <a:latin typeface="Trebuchet MS"/>
              </a:rPr>
              <a:t>Fare clic per modificare lo stile del titolo</a:t>
            </a:r>
            <a:endParaRPr lang="en-US" sz="54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dt"/>
          </p:nvPr>
        </p:nvSpPr>
        <p:spPr>
          <a:xfrm>
            <a:off x="7205040" y="6041520"/>
            <a:ext cx="9115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119B2F54-ED7D-43F7-8A08-35FF78F1BC1E}" type="datetime">
              <a:rPr lang="en-US" sz="900" b="0" strike="noStrike" spc="-1">
                <a:solidFill>
                  <a:srgbClr val="8B8B8B"/>
                </a:solidFill>
                <a:latin typeface="Trebuchet MS"/>
              </a:rPr>
              <a:t>12/30/2025</a:t>
            </a:fld>
            <a:endParaRPr lang="it-IT" sz="900" b="0" strike="noStrike" spc="-1">
              <a:latin typeface="Times New Roman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ftr"/>
          </p:nvPr>
        </p:nvSpPr>
        <p:spPr>
          <a:xfrm>
            <a:off x="677160" y="6041520"/>
            <a:ext cx="62971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it-IT" sz="2400" b="0" strike="noStrike" spc="-1">
              <a:latin typeface="Times New Roman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sldNum"/>
          </p:nvPr>
        </p:nvSpPr>
        <p:spPr>
          <a:xfrm>
            <a:off x="8590680" y="6041520"/>
            <a:ext cx="6829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9109769F-7AC1-4AA5-AB8C-8998F6849DB3}" type="slidenum">
              <a:rPr lang="en-US" sz="900" b="0" strike="noStrike" spc="-1">
                <a:solidFill>
                  <a:srgbClr val="5FCBEF"/>
                </a:solidFill>
                <a:latin typeface="Trebuchet MS"/>
              </a:rPr>
              <a:t>‹N›</a:t>
            </a:fld>
            <a:endParaRPr lang="it-IT" sz="900" b="0" strike="noStrike" spc="-1">
              <a:latin typeface="Times New Roman"/>
            </a:endParaRPr>
          </a:p>
        </p:txBody>
      </p:sp>
      <p:sp>
        <p:nvSpPr>
          <p:cNvPr id="26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404040"/>
                </a:solidFill>
                <a:latin typeface="Trebuchet MS"/>
              </a:rPr>
              <a:t>Fai clic per modificare il formato del testo della struttura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400" b="0" strike="noStrike" spc="-1">
                <a:solidFill>
                  <a:srgbClr val="404040"/>
                </a:solidFill>
                <a:latin typeface="Trebuchet MS"/>
              </a:rPr>
              <a:t>Secondo livello struttura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200" b="0" strike="noStrike" spc="-1">
                <a:solidFill>
                  <a:srgbClr val="404040"/>
                </a:solidFill>
                <a:latin typeface="Trebuchet MS"/>
              </a:rPr>
              <a:t>Terzo livello struttura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200" b="0" strike="noStrike" spc="-1">
                <a:solidFill>
                  <a:srgbClr val="404040"/>
                </a:solidFill>
                <a:latin typeface="Trebuchet MS"/>
              </a:rPr>
              <a:t>Quarto livello struttura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404040"/>
                </a:solidFill>
                <a:latin typeface="Trebuchet MS"/>
              </a:rPr>
              <a:t>Quinto livello struttura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404040"/>
                </a:solidFill>
                <a:latin typeface="Trebuchet MS"/>
              </a:rPr>
              <a:t>Sesto livello struttura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404040"/>
                </a:solidFill>
                <a:latin typeface="Trebuchet MS"/>
              </a:rPr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43"/>
          <p:cNvGrpSpPr/>
          <p:nvPr/>
        </p:nvGrpSpPr>
        <p:grpSpPr>
          <a:xfrm>
            <a:off x="0" y="-8640"/>
            <a:ext cx="12191760" cy="6866640"/>
            <a:chOff x="0" y="-8640"/>
            <a:chExt cx="12191760" cy="6866640"/>
          </a:xfrm>
        </p:grpSpPr>
        <p:sp>
          <p:nvSpPr>
            <p:cNvPr id="64" name="Straight Connector 19"/>
            <p:cNvSpPr/>
            <p:nvPr/>
          </p:nvSpPr>
          <p:spPr>
            <a:xfrm>
              <a:off x="9370800" y="0"/>
              <a:ext cx="1219320" cy="6858000"/>
            </a:xfrm>
            <a:prstGeom prst="line">
              <a:avLst/>
            </a:prstGeom>
            <a:ln w="9525" cap="rnd">
              <a:solidFill>
                <a:srgbClr val="5FCBEF">
                  <a:alpha val="70000"/>
                </a:srgb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65" name="Straight Connector 20"/>
            <p:cNvSpPr/>
            <p:nvPr/>
          </p:nvSpPr>
          <p:spPr>
            <a:xfrm flipH="1">
              <a:off x="7425000" y="3681360"/>
              <a:ext cx="4763520" cy="3176640"/>
            </a:xfrm>
            <a:prstGeom prst="line">
              <a:avLst/>
            </a:prstGeom>
            <a:ln w="9525" cap="rnd">
              <a:solidFill>
                <a:srgbClr val="5FCBEF">
                  <a:alpha val="70000"/>
                </a:srgb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66" name="Rectangle 23"/>
            <p:cNvSpPr/>
            <p:nvPr/>
          </p:nvSpPr>
          <p:spPr>
            <a:xfrm>
              <a:off x="9181440" y="-8640"/>
              <a:ext cx="3007080" cy="6866280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7" name="Rectangle 25"/>
            <p:cNvSpPr/>
            <p:nvPr/>
          </p:nvSpPr>
          <p:spPr>
            <a:xfrm>
              <a:off x="9603360" y="-8640"/>
              <a:ext cx="2588040" cy="6866280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8" name="Isosceles Triangle 23"/>
            <p:cNvSpPr/>
            <p:nvPr/>
          </p:nvSpPr>
          <p:spPr>
            <a:xfrm>
              <a:off x="8932320" y="3048120"/>
              <a:ext cx="3259440" cy="380952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9" name="Rectangle 27"/>
            <p:cNvSpPr/>
            <p:nvPr/>
          </p:nvSpPr>
          <p:spPr>
            <a:xfrm>
              <a:off x="9334440" y="-8640"/>
              <a:ext cx="2854080" cy="6866280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70" name="Rectangle 28"/>
            <p:cNvSpPr/>
            <p:nvPr/>
          </p:nvSpPr>
          <p:spPr>
            <a:xfrm>
              <a:off x="10898640" y="-8640"/>
              <a:ext cx="1289880" cy="6866280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71" name="Rectangle 29"/>
            <p:cNvSpPr/>
            <p:nvPr/>
          </p:nvSpPr>
          <p:spPr>
            <a:xfrm>
              <a:off x="10938960" y="-8640"/>
              <a:ext cx="1249560" cy="6866280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72" name="Isosceles Triangle 27"/>
            <p:cNvSpPr/>
            <p:nvPr/>
          </p:nvSpPr>
          <p:spPr>
            <a:xfrm>
              <a:off x="10371600" y="3589920"/>
              <a:ext cx="1816920" cy="326772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73" name="Isosceles Triangle 18"/>
            <p:cNvSpPr/>
            <p:nvPr/>
          </p:nvSpPr>
          <p:spPr>
            <a:xfrm>
              <a:off x="0" y="4013280"/>
              <a:ext cx="448200" cy="284436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>
              <a:outerShdw blurRad="38160" dist="2556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</p:grpSp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it-IT" sz="3600" b="0" strike="noStrike" spc="-1">
                <a:solidFill>
                  <a:srgbClr val="5FCBEF"/>
                </a:solidFill>
                <a:latin typeface="Trebuchet MS"/>
              </a:rPr>
              <a:t>Fare clic per modificare lo stile del titolo</a:t>
            </a:r>
            <a:endParaRPr lang="en-US" sz="36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8596440" cy="38804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lang="it-IT" sz="1800" b="0" strike="noStrike" spc="-1">
                <a:solidFill>
                  <a:srgbClr val="404040"/>
                </a:solidFill>
                <a:latin typeface="Trebuchet MS"/>
              </a:rPr>
              <a:t>Fare clic per modificare stili del testo dello schema</a:t>
            </a:r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  <a:p>
            <a:pPr marL="743040" lvl="1" indent="-285480">
              <a:lnSpc>
                <a:spcPct val="100000"/>
              </a:lnSpc>
              <a:spcBef>
                <a:spcPts val="1001"/>
              </a:spcBef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lang="it-IT" sz="1600" b="0" strike="noStrike" spc="-1">
                <a:solidFill>
                  <a:srgbClr val="404040"/>
                </a:solidFill>
                <a:latin typeface="Trebuchet MS"/>
              </a:rPr>
              <a:t>Secondo livello</a:t>
            </a:r>
            <a:endParaRPr lang="en-US" sz="1600" b="0" strike="noStrike" spc="-1">
              <a:solidFill>
                <a:srgbClr val="404040"/>
              </a:solidFill>
              <a:latin typeface="Trebuchet MS"/>
            </a:endParaRPr>
          </a:p>
          <a:p>
            <a:pPr marL="1143000" lvl="2" indent="-228240">
              <a:lnSpc>
                <a:spcPct val="100000"/>
              </a:lnSpc>
              <a:spcBef>
                <a:spcPts val="1001"/>
              </a:spcBef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lang="it-IT" sz="1400" b="0" strike="noStrike" spc="-1">
                <a:solidFill>
                  <a:srgbClr val="404040"/>
                </a:solidFill>
                <a:latin typeface="Trebuchet MS"/>
              </a:rPr>
              <a:t>Terzo livello</a:t>
            </a:r>
            <a:endParaRPr lang="en-US" sz="1400" b="0" strike="noStrike" spc="-1">
              <a:solidFill>
                <a:srgbClr val="404040"/>
              </a:solidFill>
              <a:latin typeface="Trebuchet MS"/>
            </a:endParaRPr>
          </a:p>
          <a:p>
            <a:pPr marL="1600200" lvl="3" indent="-228240">
              <a:lnSpc>
                <a:spcPct val="100000"/>
              </a:lnSpc>
              <a:spcBef>
                <a:spcPts val="1001"/>
              </a:spcBef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lang="it-IT" sz="1200" b="0" strike="noStrike" spc="-1">
                <a:solidFill>
                  <a:srgbClr val="404040"/>
                </a:solidFill>
                <a:latin typeface="Trebuchet MS"/>
              </a:rPr>
              <a:t>Quarto livello</a:t>
            </a:r>
            <a:endParaRPr lang="en-US" sz="1200" b="0" strike="noStrike" spc="-1">
              <a:solidFill>
                <a:srgbClr val="404040"/>
              </a:solidFill>
              <a:latin typeface="Trebuchet MS"/>
            </a:endParaRPr>
          </a:p>
          <a:p>
            <a:pPr marL="2057400" lvl="4" indent="-228240">
              <a:lnSpc>
                <a:spcPct val="100000"/>
              </a:lnSpc>
              <a:spcBef>
                <a:spcPts val="1001"/>
              </a:spcBef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lang="it-IT" sz="1200" b="0" strike="noStrike" spc="-1">
                <a:solidFill>
                  <a:srgbClr val="404040"/>
                </a:solidFill>
                <a:latin typeface="Trebuchet MS"/>
              </a:rPr>
              <a:t>Quinto livello</a:t>
            </a:r>
            <a:endParaRPr lang="en-US" sz="1200" b="0" strike="noStrike" spc="-1">
              <a:solidFill>
                <a:srgbClr val="404040"/>
              </a:solidFill>
              <a:latin typeface="Trebuchet MS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dt"/>
          </p:nvPr>
        </p:nvSpPr>
        <p:spPr>
          <a:xfrm>
            <a:off x="7205040" y="6041520"/>
            <a:ext cx="9115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311F2593-7F14-4E54-8F00-AF917E39FB3E}" type="datetime">
              <a:rPr lang="en-US" sz="900" b="0" strike="noStrike" spc="-1">
                <a:solidFill>
                  <a:srgbClr val="8B8B8B"/>
                </a:solidFill>
                <a:latin typeface="Trebuchet MS"/>
              </a:rPr>
              <a:t>12/30/2025</a:t>
            </a:fld>
            <a:endParaRPr lang="it-IT" sz="900" b="0" strike="noStrike" spc="-1">
              <a:latin typeface="Times New Roman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ftr"/>
          </p:nvPr>
        </p:nvSpPr>
        <p:spPr>
          <a:xfrm>
            <a:off x="677160" y="6041520"/>
            <a:ext cx="62971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it-IT" sz="2400" b="0" strike="noStrike" spc="-1">
              <a:latin typeface="Times New Roman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 type="sldNum"/>
          </p:nvPr>
        </p:nvSpPr>
        <p:spPr>
          <a:xfrm>
            <a:off x="8590680" y="6041520"/>
            <a:ext cx="6829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4F995EFB-98F0-4DE3-A6EB-122A791FF435}" type="slidenum">
              <a:rPr lang="en-US" sz="900" b="0" strike="noStrike" spc="-1">
                <a:solidFill>
                  <a:srgbClr val="5FCBEF"/>
                </a:solidFill>
                <a:latin typeface="Trebuchet MS"/>
              </a:rPr>
              <a:t>‹N›</a:t>
            </a:fld>
            <a:endParaRPr lang="it-IT" sz="9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itolo 1"/>
          <p:cNvSpPr txBox="1"/>
          <p:nvPr/>
        </p:nvSpPr>
        <p:spPr>
          <a:xfrm>
            <a:off x="1506960" y="2404440"/>
            <a:ext cx="7766640" cy="164592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algn="just">
              <a:lnSpc>
                <a:spcPct val="100000"/>
              </a:lnSpc>
            </a:pPr>
            <a:r>
              <a:rPr lang="it-IT" sz="4000" b="0" strike="noStrike" spc="-1">
                <a:solidFill>
                  <a:srgbClr val="5FCBEF"/>
                </a:solidFill>
                <a:latin typeface="Trebuchet MS"/>
              </a:rPr>
              <a:t>La legislazione amministrativa fondamentale</a:t>
            </a:r>
            <a:endParaRPr lang="en-US" sz="40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16" name="Sottotitolo 2"/>
          <p:cNvSpPr txBox="1"/>
          <p:nvPr/>
        </p:nvSpPr>
        <p:spPr>
          <a:xfrm>
            <a:off x="1506960" y="4050720"/>
            <a:ext cx="7766640" cy="109656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 algn="r">
              <a:lnSpc>
                <a:spcPct val="10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it-IT" sz="1800" b="0" strike="noStrike" spc="-1">
                <a:solidFill>
                  <a:srgbClr val="808080"/>
                </a:solidFill>
                <a:latin typeface="Trebuchet MS"/>
              </a:rPr>
              <a:t>Città metropolitana di Catania, 9-10 settembre 2025</a:t>
            </a:r>
            <a:endParaRPr lang="it-IT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olo 1"/>
          <p:cNvSpPr txBox="1"/>
          <p:nvPr/>
        </p:nvSpPr>
        <p:spPr>
          <a:xfrm>
            <a:off x="677160" y="609480"/>
            <a:ext cx="8596440" cy="132048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it-IT" sz="3600" b="0" strike="noStrike" spc="-1">
                <a:solidFill>
                  <a:srgbClr val="5FCBEF"/>
                </a:solidFill>
                <a:latin typeface="Trebuchet MS"/>
              </a:rPr>
              <a:t>La legge 241/90: profili generali</a:t>
            </a:r>
            <a:endParaRPr lang="en-US" sz="36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18" name="Segnaposto contenuto 2"/>
          <p:cNvSpPr txBox="1"/>
          <p:nvPr/>
        </p:nvSpPr>
        <p:spPr>
          <a:xfrm>
            <a:off x="677160" y="2160720"/>
            <a:ext cx="8596440" cy="388044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lstStyle/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lang="it-IT" sz="2400" b="0" strike="noStrike" spc="-1">
                <a:solidFill>
                  <a:srgbClr val="404040"/>
                </a:solidFill>
                <a:latin typeface="Trebuchet MS"/>
              </a:rPr>
              <a:t>Rilevanza esterna del procedimento. Sul piano giuridico rileva non soltanto l’atto ma il procedere dell’amministrazione. Rilevanza dei vizi procedurali.</a:t>
            </a:r>
            <a:endParaRPr lang="en-US" sz="2400" b="0" strike="noStrike" spc="-1">
              <a:solidFill>
                <a:srgbClr val="404040"/>
              </a:solidFill>
              <a:latin typeface="Trebuchet MS"/>
            </a:endParaRP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lang="it-IT" sz="2400" b="0" strike="noStrike" spc="-1">
                <a:solidFill>
                  <a:srgbClr val="404040"/>
                </a:solidFill>
                <a:latin typeface="Trebuchet MS"/>
              </a:rPr>
              <a:t>Legge generale/legge speciale</a:t>
            </a:r>
            <a:endParaRPr lang="en-US" sz="2400" b="0" strike="noStrike" spc="-1">
              <a:solidFill>
                <a:srgbClr val="404040"/>
              </a:solidFill>
              <a:latin typeface="Trebuchet MS"/>
            </a:endParaRP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lang="it-IT" sz="2400" b="0" strike="noStrike" spc="-1">
                <a:solidFill>
                  <a:srgbClr val="404040"/>
                </a:solidFill>
                <a:latin typeface="Trebuchet MS"/>
              </a:rPr>
              <a:t>Applicazione ai soggetti privati (art. 1 ter).</a:t>
            </a:r>
            <a:endParaRPr lang="en-US" sz="2400" b="0" strike="noStrike" spc="-1">
              <a:solidFill>
                <a:srgbClr val="404040"/>
              </a:solidFill>
              <a:latin typeface="Trebuchet MS"/>
            </a:endParaRP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lang="it-IT" sz="2400" b="0" strike="noStrike" spc="-1">
                <a:solidFill>
                  <a:srgbClr val="404040"/>
                </a:solidFill>
                <a:latin typeface="Trebuchet MS"/>
              </a:rPr>
              <a:t>Limiti per le regioni: art. 29 l. n. 241/90; legge regionale sic. n. 7/2019.</a:t>
            </a:r>
            <a:endParaRPr lang="en-US" sz="2400" b="0" strike="noStrike" spc="-1">
              <a:solidFill>
                <a:srgbClr val="404040"/>
              </a:solid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lang="en-US" sz="2400" b="0" strike="noStrike" spc="-1">
              <a:solidFill>
                <a:srgbClr val="404040"/>
              </a:solid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lang="en-US" sz="2400" b="0" strike="noStrike" spc="-1">
              <a:solidFill>
                <a:srgbClr val="404040"/>
              </a:solid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1001"/>
              </a:spcBef>
              <a:tabLst>
                <a:tab pos="0" algn="l"/>
              </a:tabLst>
            </a:pPr>
            <a:endParaRPr lang="en-US" sz="24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itolo 1"/>
          <p:cNvSpPr txBox="1"/>
          <p:nvPr/>
        </p:nvSpPr>
        <p:spPr>
          <a:xfrm>
            <a:off x="677160" y="609480"/>
            <a:ext cx="8596440" cy="132048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it-IT" sz="3600" b="0" strike="noStrike" spc="-1">
                <a:solidFill>
                  <a:srgbClr val="5FCBEF"/>
                </a:solidFill>
                <a:latin typeface="Trebuchet MS"/>
              </a:rPr>
              <a:t>La legge 241/90: i principi</a:t>
            </a:r>
            <a:endParaRPr lang="en-US" sz="36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20" name="Segnaposto contenuto 2"/>
          <p:cNvSpPr txBox="1"/>
          <p:nvPr/>
        </p:nvSpPr>
        <p:spPr>
          <a:xfrm>
            <a:off x="677160" y="2160720"/>
            <a:ext cx="8596440" cy="4248360"/>
          </a:xfrm>
          <a:prstGeom prst="rect">
            <a:avLst/>
          </a:prstGeom>
          <a:noFill/>
          <a:ln w="0">
            <a:noFill/>
          </a:ln>
        </p:spPr>
        <p:txBody>
          <a:bodyPr>
            <a:normAutofit fontScale="51000"/>
          </a:bodyPr>
          <a:lstStyle/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lang="it-IT" sz="2400" b="0" strike="noStrike" spc="-1">
                <a:solidFill>
                  <a:srgbClr val="404040"/>
                </a:solidFill>
                <a:latin typeface="Trebuchet MS"/>
              </a:rPr>
              <a:t>1. L'attività amministrativa persegue i fini determinati dalla legge ed è retta da criteri di economicità, di efficacia, di imparzialità, di pubblicità e di trasparenza secondo le modalità previste dalla presente legge e dalle altre disposizioni che disciplinano singoli procedimenti, nonché dai principi dell'ordinamento comunitario.</a:t>
            </a:r>
            <a:endParaRPr lang="en-US" sz="2400" b="0" strike="noStrike" spc="-1">
              <a:solidFill>
                <a:srgbClr val="404040"/>
              </a:solidFill>
              <a:latin typeface="Trebuchet MS"/>
            </a:endParaRP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lang="it-IT" sz="2400" b="0" strike="noStrike" spc="-1">
                <a:solidFill>
                  <a:srgbClr val="404040"/>
                </a:solidFill>
                <a:latin typeface="Trebuchet MS"/>
              </a:rPr>
              <a:t>Rilevanza dei principi nel diritto amministrativo:</a:t>
            </a:r>
            <a:endParaRPr lang="en-US" sz="2400" b="0" strike="noStrike" spc="-1">
              <a:solidFill>
                <a:srgbClr val="404040"/>
              </a:solidFill>
              <a:latin typeface="Trebuchet MS"/>
            </a:endParaRPr>
          </a:p>
          <a:p>
            <a:pPr marL="743040" lvl="1" indent="-285480">
              <a:lnSpc>
                <a:spcPct val="100000"/>
              </a:lnSpc>
              <a:spcBef>
                <a:spcPts val="1001"/>
              </a:spcBef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lang="it-IT" sz="2400" b="0" strike="noStrike" spc="-1">
                <a:solidFill>
                  <a:srgbClr val="404040"/>
                </a:solidFill>
                <a:latin typeface="Trebuchet MS"/>
              </a:rPr>
              <a:t>Economicità/efficienza (non solo risorse finanziarie con obiettivo risparmio, ma l’insieme delle risorse con obiettivo ottimizzazione)</a:t>
            </a:r>
            <a:endParaRPr lang="en-US" sz="2400" b="0" strike="noStrike" spc="-1">
              <a:solidFill>
                <a:srgbClr val="404040"/>
              </a:solidFill>
              <a:latin typeface="Trebuchet MS"/>
            </a:endParaRPr>
          </a:p>
          <a:p>
            <a:pPr marL="743040" lvl="1" indent="-285480">
              <a:lnSpc>
                <a:spcPct val="100000"/>
              </a:lnSpc>
              <a:spcBef>
                <a:spcPts val="1001"/>
              </a:spcBef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lang="it-IT" sz="2400" b="0" strike="noStrike" spc="-1">
                <a:solidFill>
                  <a:srgbClr val="404040"/>
                </a:solidFill>
                <a:latin typeface="Trebuchet MS"/>
              </a:rPr>
              <a:t>Efficacia (rapporto obiettivi/risultati)</a:t>
            </a:r>
            <a:endParaRPr lang="en-US" sz="2400" b="0" strike="noStrike" spc="-1">
              <a:solidFill>
                <a:srgbClr val="404040"/>
              </a:solidFill>
              <a:latin typeface="Trebuchet MS"/>
            </a:endParaRPr>
          </a:p>
          <a:p>
            <a:pPr marL="1143000" lvl="2" indent="-228240">
              <a:lnSpc>
                <a:spcPct val="100000"/>
              </a:lnSpc>
              <a:spcBef>
                <a:spcPts val="1001"/>
              </a:spcBef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lang="it-IT" sz="2200" b="0" strike="noStrike" spc="-1">
                <a:solidFill>
                  <a:srgbClr val="404040"/>
                </a:solidFill>
                <a:latin typeface="Trebuchet MS"/>
              </a:rPr>
              <a:t>Criteri propri dell’aziendalistica, attenzione ai risultati e alle risorse</a:t>
            </a:r>
            <a:endParaRPr lang="en-US" sz="2200" b="0" strike="noStrike" spc="-1">
              <a:solidFill>
                <a:srgbClr val="404040"/>
              </a:solidFill>
              <a:latin typeface="Trebuchet MS"/>
            </a:endParaRPr>
          </a:p>
          <a:p>
            <a:pPr marL="743040" lvl="1" indent="-285480">
              <a:lnSpc>
                <a:spcPct val="100000"/>
              </a:lnSpc>
              <a:spcBef>
                <a:spcPts val="1001"/>
              </a:spcBef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lang="it-IT" sz="2400" b="0" strike="noStrike" spc="-1">
                <a:solidFill>
                  <a:srgbClr val="404040"/>
                </a:solidFill>
                <a:latin typeface="Trebuchet MS"/>
              </a:rPr>
              <a:t>Pubblicità</a:t>
            </a:r>
            <a:endParaRPr lang="en-US" sz="2400" b="0" strike="noStrike" spc="-1">
              <a:solidFill>
                <a:srgbClr val="404040"/>
              </a:solidFill>
              <a:latin typeface="Trebuchet MS"/>
            </a:endParaRPr>
          </a:p>
          <a:p>
            <a:pPr marL="743040" lvl="1" indent="-285480">
              <a:lnSpc>
                <a:spcPct val="100000"/>
              </a:lnSpc>
              <a:spcBef>
                <a:spcPts val="1001"/>
              </a:spcBef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lang="it-IT" sz="2400" b="0" strike="noStrike" spc="-1">
                <a:solidFill>
                  <a:srgbClr val="404040"/>
                </a:solidFill>
                <a:latin typeface="Trebuchet MS"/>
              </a:rPr>
              <a:t>Trasparenza (legge n. 15/2005)</a:t>
            </a:r>
            <a:endParaRPr lang="en-US" sz="2400" b="0" strike="noStrike" spc="-1">
              <a:solidFill>
                <a:srgbClr val="404040"/>
              </a:solidFill>
              <a:latin typeface="Trebuchet MS"/>
            </a:endParaRPr>
          </a:p>
          <a:p>
            <a:pPr marL="743040" lvl="1" indent="-285480">
              <a:lnSpc>
                <a:spcPct val="100000"/>
              </a:lnSpc>
              <a:spcBef>
                <a:spcPts val="1001"/>
              </a:spcBef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lang="it-IT" sz="2400" b="0" strike="noStrike" spc="-1">
                <a:solidFill>
                  <a:srgbClr val="404040"/>
                </a:solidFill>
                <a:latin typeface="Trebuchet MS"/>
              </a:rPr>
              <a:t>Imparzialità (legge n. 69/2009)</a:t>
            </a:r>
            <a:endParaRPr lang="en-US" sz="2400" b="0" strike="noStrike" spc="-1">
              <a:solidFill>
                <a:srgbClr val="404040"/>
              </a:solidFill>
              <a:latin typeface="Trebuchet MS"/>
            </a:endParaRPr>
          </a:p>
          <a:p>
            <a:endParaRPr lang="en-US" sz="2400" b="0" strike="noStrike" spc="-1">
              <a:solidFill>
                <a:srgbClr val="404040"/>
              </a:solidFill>
              <a:latin typeface="Trebuchet MS"/>
            </a:endParaRPr>
          </a:p>
          <a:p>
            <a:endParaRPr lang="en-US" sz="2400" b="0" strike="noStrike" spc="-1">
              <a:solidFill>
                <a:srgbClr val="404040"/>
              </a:solidFill>
              <a:latin typeface="Trebuchet MS"/>
            </a:endParaRPr>
          </a:p>
          <a:p>
            <a:endParaRPr lang="en-US" sz="2400" b="0" strike="noStrike" spc="-1">
              <a:solidFill>
                <a:srgbClr val="404040"/>
              </a:solid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lang="en-US" sz="24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itolo 1"/>
          <p:cNvSpPr txBox="1"/>
          <p:nvPr/>
        </p:nvSpPr>
        <p:spPr>
          <a:xfrm>
            <a:off x="677160" y="609480"/>
            <a:ext cx="8596440" cy="132048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it-IT" sz="3600" b="0" strike="noStrike" spc="-1">
                <a:solidFill>
                  <a:srgbClr val="5FCBEF"/>
                </a:solidFill>
                <a:latin typeface="Trebuchet MS"/>
              </a:rPr>
              <a:t>Legge 241/1990: un’amministrazione democratica ed efficiente</a:t>
            </a:r>
            <a:endParaRPr lang="en-US" sz="36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22" name="Segnaposto contenuto 2"/>
          <p:cNvSpPr txBox="1"/>
          <p:nvPr/>
        </p:nvSpPr>
        <p:spPr>
          <a:xfrm>
            <a:off x="677160" y="1941120"/>
            <a:ext cx="8596440" cy="470088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lang="it-IT" sz="1800" b="0" strike="noStrike" spc="-1">
                <a:solidFill>
                  <a:srgbClr val="404040"/>
                </a:solidFill>
                <a:latin typeface="Trebuchet MS"/>
              </a:rPr>
              <a:t>Esistenza di due anime: possibile conflittualità</a:t>
            </a:r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graphicFrame>
        <p:nvGraphicFramePr>
          <p:cNvPr id="123" name="Tabella 3"/>
          <p:cNvGraphicFramePr/>
          <p:nvPr/>
        </p:nvGraphicFramePr>
        <p:xfrm>
          <a:off x="905760" y="2536200"/>
          <a:ext cx="8134200" cy="3125520"/>
        </p:xfrm>
        <a:graphic>
          <a:graphicData uri="http://schemas.openxmlformats.org/drawingml/2006/table">
            <a:tbl>
              <a:tblPr/>
              <a:tblGrid>
                <a:gridCol w="3933360"/>
                <a:gridCol w="4200840"/>
              </a:tblGrid>
              <a:tr h="11530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it-IT" sz="1800" b="1" strike="noStrike" spc="-1">
                          <a:solidFill>
                            <a:srgbClr val="FFFFFF"/>
                          </a:solidFill>
                          <a:latin typeface="Trebuchet MS"/>
                        </a:rPr>
                        <a:t>partecipazione, garanzie procedimentali, pubblicità, imparzialità (ponderazione degli interessi)</a:t>
                      </a:r>
                      <a:endParaRPr lang="it-IT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FCB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it-IT" sz="1800" b="1" strike="noStrike" spc="-1">
                          <a:solidFill>
                            <a:srgbClr val="FFFFFF"/>
                          </a:solidFill>
                          <a:latin typeface="Trebuchet MS"/>
                        </a:rPr>
                        <a:t>semplificazione, celerità, efficienza, attenzione alle risorse  </a:t>
                      </a:r>
                      <a:endParaRPr lang="it-IT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FCBEF"/>
                    </a:solidFill>
                  </a:tcPr>
                </a:tc>
              </a:tr>
              <a:tr h="4856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it-IT" sz="1800" b="0" strike="noStrike" spc="-1">
                          <a:solidFill>
                            <a:srgbClr val="000000"/>
                          </a:solidFill>
                          <a:latin typeface="Trebuchet MS"/>
                        </a:rPr>
                        <a:t>la comunicazione di avvio</a:t>
                      </a:r>
                      <a:endParaRPr lang="it-IT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2EBF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it-IT" sz="1800" b="0" strike="noStrike" spc="-1">
                          <a:solidFill>
                            <a:srgbClr val="000000"/>
                          </a:solidFill>
                          <a:latin typeface="Trebuchet MS"/>
                        </a:rPr>
                        <a:t>Termine di conclusione </a:t>
                      </a:r>
                      <a:endParaRPr lang="it-IT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2EBF8"/>
                    </a:solidFill>
                  </a:tcPr>
                </a:tc>
              </a:tr>
              <a:tr h="4856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it-IT" sz="1800" b="0" strike="noStrike" spc="-1">
                          <a:solidFill>
                            <a:srgbClr val="000000"/>
                          </a:solidFill>
                          <a:latin typeface="Trebuchet MS"/>
                        </a:rPr>
                        <a:t>La motivazione</a:t>
                      </a:r>
                      <a:endParaRPr lang="it-IT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AF5F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it-IT" sz="1800" b="0" strike="noStrike" spc="-1">
                          <a:solidFill>
                            <a:srgbClr val="000000"/>
                          </a:solidFill>
                          <a:latin typeface="Trebuchet MS"/>
                        </a:rPr>
                        <a:t>Superamento dei pareri</a:t>
                      </a:r>
                      <a:endParaRPr lang="it-IT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AF5FB"/>
                    </a:solidFill>
                  </a:tcPr>
                </a:tc>
              </a:tr>
              <a:tr h="3625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it-IT" sz="1800" b="0" strike="noStrike" spc="-1">
                          <a:solidFill>
                            <a:srgbClr val="000000"/>
                          </a:solidFill>
                          <a:latin typeface="Trebuchet MS"/>
                        </a:rPr>
                        <a:t>Il responsabile del procedimento</a:t>
                      </a:r>
                      <a:endParaRPr lang="it-IT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2EBF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it-IT" sz="1800" b="0" strike="noStrike" spc="-1">
                          <a:solidFill>
                            <a:srgbClr val="000000"/>
                          </a:solidFill>
                          <a:latin typeface="Trebuchet MS"/>
                        </a:rPr>
                        <a:t>Conferenza dei servizi</a:t>
                      </a:r>
                      <a:endParaRPr lang="it-IT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2EBF8"/>
                    </a:solidFill>
                  </a:tcPr>
                </a:tc>
              </a:tr>
              <a:tr h="4856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it-IT" sz="1800" b="0" strike="noStrike" spc="-1">
                          <a:solidFill>
                            <a:srgbClr val="000000"/>
                          </a:solidFill>
                          <a:latin typeface="Trebuchet MS"/>
                        </a:rPr>
                        <a:t>L’accesso agli atti</a:t>
                      </a:r>
                      <a:endParaRPr lang="it-IT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AF5F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it-IT" sz="1800" b="0" strike="noStrike" spc="-1">
                          <a:solidFill>
                            <a:srgbClr val="000000"/>
                          </a:solidFill>
                          <a:latin typeface="Trebuchet MS"/>
                        </a:rPr>
                        <a:t>Silenzio</a:t>
                      </a:r>
                      <a:endParaRPr lang="it-IT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AF5FB"/>
                    </a:solidFill>
                  </a:tcPr>
                </a:tc>
              </a:tr>
              <a:tr h="3625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it-IT" sz="1800" b="0" strike="noStrike" spc="-1">
                          <a:solidFill>
                            <a:srgbClr val="000000"/>
                          </a:solidFill>
                          <a:latin typeface="Trebuchet MS"/>
                        </a:rPr>
                        <a:t>La partecipazione</a:t>
                      </a:r>
                      <a:endParaRPr lang="it-IT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2EBF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it-IT" sz="1800" b="0" strike="noStrike" spc="-1">
                          <a:solidFill>
                            <a:srgbClr val="000000"/>
                          </a:solidFill>
                          <a:latin typeface="Trebuchet MS"/>
                        </a:rPr>
                        <a:t>Segnalazione certificata</a:t>
                      </a:r>
                      <a:endParaRPr lang="it-IT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2EBF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itolo 1"/>
          <p:cNvSpPr txBox="1"/>
          <p:nvPr/>
        </p:nvSpPr>
        <p:spPr>
          <a:xfrm>
            <a:off x="677160" y="609480"/>
            <a:ext cx="8596440" cy="132048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it-IT" sz="3600" b="0" strike="noStrike" spc="-1">
                <a:solidFill>
                  <a:srgbClr val="5FCBEF"/>
                </a:solidFill>
                <a:latin typeface="Trebuchet MS"/>
              </a:rPr>
              <a:t>Principio di trasparenza</a:t>
            </a:r>
            <a:endParaRPr lang="en-US" sz="36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25" name="Segnaposto contenuto 2"/>
          <p:cNvSpPr txBox="1"/>
          <p:nvPr/>
        </p:nvSpPr>
        <p:spPr>
          <a:xfrm>
            <a:off x="677160" y="2160720"/>
            <a:ext cx="8596440" cy="388044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 marL="343080" indent="-342720" algn="just">
              <a:lnSpc>
                <a:spcPct val="100000"/>
              </a:lnSpc>
              <a:spcBef>
                <a:spcPts val="1001"/>
              </a:spcBef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lang="it-IT" sz="2000" b="0" strike="noStrike" spc="-1">
                <a:solidFill>
                  <a:srgbClr val="404040"/>
                </a:solidFill>
                <a:latin typeface="Trebuchet MS"/>
              </a:rPr>
              <a:t>Differenza/contrasto tra pubblicità e trasparenza</a:t>
            </a:r>
            <a:endParaRPr lang="en-US" sz="2000" b="0" strike="noStrike" spc="-1">
              <a:solidFill>
                <a:srgbClr val="404040"/>
              </a:solidFill>
              <a:latin typeface="Trebuchet MS"/>
            </a:endParaRPr>
          </a:p>
          <a:p>
            <a:pPr marL="343080" indent="-342720" algn="just">
              <a:lnSpc>
                <a:spcPct val="100000"/>
              </a:lnSpc>
              <a:spcBef>
                <a:spcPts val="1001"/>
              </a:spcBef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lang="it-IT" sz="2000" b="0" strike="noStrike" spc="-1">
                <a:solidFill>
                  <a:srgbClr val="404040"/>
                </a:solidFill>
                <a:latin typeface="Trebuchet MS"/>
              </a:rPr>
              <a:t>Corte cost. n. 20/2019: l’«opacità per confusione»; l’eccesso di pubblicità come ostacolo alla trasparenza </a:t>
            </a:r>
            <a:endParaRPr lang="en-US" sz="2000" b="0" strike="noStrike" spc="-1">
              <a:solidFill>
                <a:srgbClr val="404040"/>
              </a:solidFill>
              <a:latin typeface="Trebuchet MS"/>
            </a:endParaRPr>
          </a:p>
          <a:p>
            <a:pPr marL="343080" indent="-342720" algn="just">
              <a:lnSpc>
                <a:spcPct val="100000"/>
              </a:lnSpc>
              <a:spcBef>
                <a:spcPts val="1001"/>
              </a:spcBef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lang="it-IT" sz="2000" b="0" strike="noStrike" spc="-1">
                <a:solidFill>
                  <a:srgbClr val="404040"/>
                </a:solidFill>
                <a:latin typeface="Trebuchet MS"/>
              </a:rPr>
              <a:t>Trasparenza come manifestazione comprensibile del potere: semplificazione della comunicazione </a:t>
            </a:r>
            <a:endParaRPr lang="en-US" sz="2000" b="0" strike="noStrike" spc="-1">
              <a:solidFill>
                <a:srgbClr val="404040"/>
              </a:solidFill>
              <a:latin typeface="Trebuchet MS"/>
            </a:endParaRPr>
          </a:p>
          <a:p>
            <a:pPr marL="343080" lvl="1" indent="-342720" algn="just">
              <a:lnSpc>
                <a:spcPct val="100000"/>
              </a:lnSpc>
              <a:spcBef>
                <a:spcPts val="1001"/>
              </a:spcBef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lang="it-IT" sz="2000" b="0" strike="noStrike" spc="-1">
                <a:solidFill>
                  <a:srgbClr val="404040"/>
                </a:solidFill>
                <a:latin typeface="Trebuchet MS"/>
              </a:rPr>
              <a:t>Trasparenza come generale accessibilità (diritto a conoscere) consentita a chiunque.</a:t>
            </a:r>
            <a:endParaRPr lang="en-US" sz="2000" b="0" strike="noStrike" spc="-1">
              <a:solidFill>
                <a:srgbClr val="404040"/>
              </a:solid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lang="en-US" sz="2000" b="0" strike="noStrike" spc="-1">
              <a:solidFill>
                <a:srgbClr val="404040"/>
              </a:solidFill>
              <a:latin typeface="Trebuchet MS"/>
            </a:endParaRPr>
          </a:p>
          <a:p>
            <a:pPr marL="457200">
              <a:lnSpc>
                <a:spcPct val="100000"/>
              </a:lnSpc>
              <a:spcBef>
                <a:spcPts val="1001"/>
              </a:spcBef>
              <a:tabLst>
                <a:tab pos="0" algn="l"/>
              </a:tabLst>
            </a:pPr>
            <a:endParaRPr lang="en-US" sz="2000" b="0" strike="noStrike" spc="-1">
              <a:solidFill>
                <a:srgbClr val="404040"/>
              </a:solidFill>
              <a:latin typeface="Trebuchet MS"/>
            </a:endParaRPr>
          </a:p>
          <a:p>
            <a:endParaRPr lang="en-US" sz="2000" b="0" strike="noStrike" spc="-1">
              <a:solidFill>
                <a:srgbClr val="404040"/>
              </a:solidFill>
              <a:latin typeface="Trebuchet MS"/>
            </a:endParaRPr>
          </a:p>
          <a:p>
            <a:pPr marL="457200">
              <a:lnSpc>
                <a:spcPct val="100000"/>
              </a:lnSpc>
              <a:spcBef>
                <a:spcPts val="1001"/>
              </a:spcBef>
              <a:tabLst>
                <a:tab pos="0" algn="l"/>
              </a:tabLst>
            </a:pPr>
            <a:endParaRPr lang="en-US" sz="2000" b="0" strike="noStrike" spc="-1">
              <a:solidFill>
                <a:srgbClr val="404040"/>
              </a:solidFill>
              <a:latin typeface="Trebuchet MS"/>
            </a:endParaRPr>
          </a:p>
          <a:p>
            <a:endParaRPr lang="en-US" sz="20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itolo 1"/>
          <p:cNvSpPr txBox="1"/>
          <p:nvPr/>
        </p:nvSpPr>
        <p:spPr>
          <a:xfrm>
            <a:off x="677160" y="609480"/>
            <a:ext cx="8596440" cy="132048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it-IT" sz="3600" b="0" strike="noStrike" spc="-1">
                <a:solidFill>
                  <a:srgbClr val="5FCBEF"/>
                </a:solidFill>
                <a:latin typeface="Trebuchet MS"/>
              </a:rPr>
              <a:t>Gli accessi</a:t>
            </a:r>
            <a:r>
              <a:t/>
            </a:r>
            <a:br/>
            <a:endParaRPr lang="en-US" sz="36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27" name="Segnaposto contenuto 2"/>
          <p:cNvSpPr txBox="1"/>
          <p:nvPr/>
        </p:nvSpPr>
        <p:spPr>
          <a:xfrm>
            <a:off x="677160" y="2160720"/>
            <a:ext cx="8596440" cy="388044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lang="it-IT" sz="1800" b="0" strike="noStrike" spc="-1">
                <a:solidFill>
                  <a:srgbClr val="404040"/>
                </a:solidFill>
                <a:latin typeface="Trebuchet MS"/>
              </a:rPr>
              <a:t>Accesso documentale: </a:t>
            </a:r>
            <a:r>
              <a:rPr lang="it-IT" sz="1800" b="1" strike="noStrike" spc="-1">
                <a:solidFill>
                  <a:srgbClr val="404040"/>
                </a:solidFill>
                <a:latin typeface="Trebuchet MS"/>
              </a:rPr>
              <a:t>finalità garantista </a:t>
            </a:r>
            <a:r>
              <a:rPr lang="it-IT" sz="1800" b="0" strike="noStrike" spc="-1">
                <a:solidFill>
                  <a:srgbClr val="404040"/>
                </a:solidFill>
                <a:latin typeface="Trebuchet MS"/>
              </a:rPr>
              <a:t>(no trasparenza!); legge 241/90 disciplina del procedimento e dei rapporti tra amministrazione e soggetti interessati</a:t>
            </a:r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1001"/>
              </a:spcBef>
              <a:tabLst>
                <a:tab pos="0" algn="l"/>
              </a:tabLst>
            </a:pPr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5FCBEF"/>
              </a:buClr>
              <a:buSzPct val="80000"/>
              <a:buFont typeface="Wingdings 3" charset="2"/>
              <a:buChar char=""/>
              <a:tabLst>
                <a:tab pos="0" algn="l"/>
              </a:tabLst>
            </a:pPr>
            <a:r>
              <a:rPr lang="it-IT" sz="1800" b="0" strike="noStrike" spc="-1">
                <a:solidFill>
                  <a:srgbClr val="404040"/>
                </a:solidFill>
                <a:latin typeface="Trebuchet MS"/>
              </a:rPr>
              <a:t>Accesso civico semplice: </a:t>
            </a:r>
            <a:r>
              <a:rPr lang="it-IT" sz="1800" b="1" strike="noStrike" spc="-1">
                <a:solidFill>
                  <a:srgbClr val="404040"/>
                </a:solidFill>
                <a:latin typeface="Trebuchet MS"/>
              </a:rPr>
              <a:t>finalità di trasparenza</a:t>
            </a:r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1001"/>
              </a:spcBef>
              <a:tabLst>
                <a:tab pos="0" algn="l"/>
              </a:tabLst>
            </a:pPr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5FCBEF"/>
              </a:buClr>
              <a:buSzPct val="80000"/>
              <a:buFont typeface="Wingdings 3" charset="2"/>
              <a:buChar char=""/>
              <a:tabLst>
                <a:tab pos="0" algn="l"/>
              </a:tabLst>
            </a:pPr>
            <a:r>
              <a:rPr lang="it-IT" sz="1800" b="0" strike="noStrike" spc="-1">
                <a:solidFill>
                  <a:srgbClr val="404040"/>
                </a:solidFill>
                <a:latin typeface="Trebuchet MS"/>
              </a:rPr>
              <a:t>Accesso civico generalizzato: </a:t>
            </a:r>
            <a:r>
              <a:rPr lang="it-IT" sz="1800" b="1" strike="noStrike" spc="-1">
                <a:solidFill>
                  <a:srgbClr val="404040"/>
                </a:solidFill>
                <a:latin typeface="Trebuchet MS"/>
              </a:rPr>
              <a:t>finalità di trasparenza</a:t>
            </a:r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1001"/>
              </a:spcBef>
              <a:tabLst>
                <a:tab pos="0" algn="l"/>
              </a:tabLst>
            </a:pPr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  <a:p>
            <a:pPr marL="343080" indent="-342720">
              <a:lnSpc>
                <a:spcPct val="100000"/>
              </a:lnSpc>
              <a:spcBef>
                <a:spcPts val="1001"/>
              </a:spcBef>
              <a:buClr>
                <a:srgbClr val="5FCBEF"/>
              </a:buClr>
              <a:buSzPct val="80000"/>
              <a:buFont typeface="Wingdings 3" charset="2"/>
              <a:buChar char=""/>
              <a:tabLst>
                <a:tab pos="0" algn="l"/>
              </a:tabLst>
            </a:pPr>
            <a:r>
              <a:rPr lang="it-IT" sz="1800" b="0" u="sng" strike="noStrike" spc="-1">
                <a:solidFill>
                  <a:srgbClr val="404040"/>
                </a:solidFill>
                <a:uFillTx/>
                <a:latin typeface="Trebuchet MS"/>
              </a:rPr>
              <a:t>Funzione dell’accesso e rapporto inversamente proporzionale tra l’ambito soggettivo e quello oggettivo. </a:t>
            </a:r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1001"/>
              </a:spcBef>
              <a:tabLst>
                <a:tab pos="0" algn="l"/>
              </a:tabLst>
            </a:pPr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1001"/>
              </a:spcBef>
              <a:tabLst>
                <a:tab pos="0" algn="l"/>
              </a:tabLst>
            </a:pPr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itolo 1"/>
          <p:cNvSpPr txBox="1"/>
          <p:nvPr/>
        </p:nvSpPr>
        <p:spPr>
          <a:xfrm>
            <a:off x="694440" y="307800"/>
            <a:ext cx="8596440" cy="1054800"/>
          </a:xfrm>
          <a:prstGeom prst="rect">
            <a:avLst/>
          </a:prstGeom>
          <a:noFill/>
          <a:ln w="0">
            <a:noFill/>
          </a:ln>
        </p:spPr>
        <p:txBody>
          <a:bodyPr>
            <a:normAutofit fontScale="85000"/>
          </a:bodyPr>
          <a:lstStyle/>
          <a:p>
            <a:pPr>
              <a:lnSpc>
                <a:spcPct val="100000"/>
              </a:lnSpc>
            </a:pPr>
            <a:r>
              <a:rPr lang="it-IT" sz="3600" b="0" strike="noStrike" spc="-1">
                <a:solidFill>
                  <a:srgbClr val="5FCBEF"/>
                </a:solidFill>
                <a:latin typeface="Trebuchet MS"/>
              </a:rPr>
              <a:t>Accesso agli atti: legge 241/90; d. lgs n. 33/2013</a:t>
            </a:r>
            <a:endParaRPr lang="en-US" sz="36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29" name="Segnaposto contenuto 2"/>
          <p:cNvSpPr txBox="1"/>
          <p:nvPr/>
        </p:nvSpPr>
        <p:spPr>
          <a:xfrm>
            <a:off x="543600" y="1337040"/>
            <a:ext cx="9023040" cy="544284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001"/>
              </a:spcBef>
            </a:pPr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  <a:p>
            <a:pPr algn="just">
              <a:lnSpc>
                <a:spcPct val="100000"/>
              </a:lnSpc>
              <a:spcBef>
                <a:spcPts val="1001"/>
              </a:spcBef>
            </a:pPr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  <a:p>
            <a:pPr algn="just">
              <a:lnSpc>
                <a:spcPct val="100000"/>
              </a:lnSpc>
              <a:spcBef>
                <a:spcPts val="1001"/>
              </a:spcBef>
            </a:pPr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  <a:p>
            <a:pPr algn="just">
              <a:lnSpc>
                <a:spcPct val="100000"/>
              </a:lnSpc>
              <a:spcBef>
                <a:spcPts val="1001"/>
              </a:spcBef>
            </a:pPr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  <a:p>
            <a:pPr algn="just">
              <a:lnSpc>
                <a:spcPct val="100000"/>
              </a:lnSpc>
              <a:spcBef>
                <a:spcPts val="1001"/>
              </a:spcBef>
              <a:tabLst>
                <a:tab pos="0" algn="l"/>
              </a:tabLst>
            </a:pPr>
            <a:endParaRPr lang="en-US" sz="1800" b="0" strike="noStrike" spc="-1">
              <a:solidFill>
                <a:srgbClr val="404040"/>
              </a:solidFill>
              <a:latin typeface="Trebuchet MS"/>
            </a:endParaRPr>
          </a:p>
        </p:txBody>
      </p:sp>
      <p:graphicFrame>
        <p:nvGraphicFramePr>
          <p:cNvPr id="130" name="Tabella 4"/>
          <p:cNvGraphicFramePr/>
          <p:nvPr/>
        </p:nvGraphicFramePr>
        <p:xfrm>
          <a:off x="629640" y="1271520"/>
          <a:ext cx="8453520" cy="2827800"/>
        </p:xfrm>
        <a:graphic>
          <a:graphicData uri="http://schemas.openxmlformats.org/drawingml/2006/table">
            <a:tbl>
              <a:tblPr/>
              <a:tblGrid>
                <a:gridCol w="4176000"/>
                <a:gridCol w="4277520"/>
              </a:tblGrid>
              <a:tr h="22143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it-IT" sz="1800" b="1" strike="noStrike" spc="-1">
                          <a:solidFill>
                            <a:srgbClr val="FFFFFF"/>
                          </a:solidFill>
                          <a:latin typeface="Trebuchet MS"/>
                        </a:rPr>
                        <a:t>Accesso documentale o tradizionale Accesso difensionale</a:t>
                      </a:r>
                      <a:endParaRPr lang="it-IT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it-IT" sz="1800" b="1" strike="noStrike" spc="-1">
                          <a:solidFill>
                            <a:srgbClr val="FFFFFF"/>
                          </a:solidFill>
                          <a:latin typeface="Trebuchet MS"/>
                        </a:rPr>
                        <a:t> (legge 241/1990)</a:t>
                      </a:r>
                      <a:endParaRPr lang="it-IT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endParaRPr lang="it-IT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endParaRPr lang="it-IT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endParaRPr lang="it-IT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endParaRPr lang="it-IT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FCB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it-IT" sz="1800" b="1" strike="noStrike" spc="-1">
                          <a:solidFill>
                            <a:srgbClr val="FFFFFF"/>
                          </a:solidFill>
                          <a:latin typeface="Trebuchet MS"/>
                        </a:rPr>
                        <a:t>Garanzia riconosciuta </a:t>
                      </a:r>
                      <a:r>
                        <a:rPr lang="it-IT" sz="1800" b="1" u="sng" strike="noStrike" spc="-1">
                          <a:solidFill>
                            <a:srgbClr val="FFFFFF"/>
                          </a:solidFill>
                          <a:uFillTx/>
                          <a:latin typeface="Trebuchet MS"/>
                        </a:rPr>
                        <a:t>solo</a:t>
                      </a:r>
                      <a:r>
                        <a:rPr lang="it-IT" sz="1800" b="1" strike="noStrike" spc="-1">
                          <a:solidFill>
                            <a:srgbClr val="FFFFFF"/>
                          </a:solidFill>
                          <a:latin typeface="Trebuchet MS"/>
                        </a:rPr>
                        <a:t> ai soggetti interessati (motivazione). Ampiezza del profilo oggettivo: nozione di «documento amministrativo»; limiti ex art. 24, c. 7;  accesso difensionale ai dati sensibili in caso di stretta indispensabilità (giurisprudenza)</a:t>
                      </a:r>
                      <a:endParaRPr lang="it-IT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endParaRPr lang="it-IT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FCBEF"/>
                    </a:solidFill>
                  </a:tcPr>
                </a:tc>
              </a:tr>
              <a:tr h="1418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it-IT" sz="1800" b="0" strike="noStrike" spc="-1">
                          <a:solidFill>
                            <a:srgbClr val="000000"/>
                          </a:solidFill>
                          <a:latin typeface="Trebuchet MS"/>
                        </a:rPr>
                        <a:t>Accesso civico semplice (d.lgs n. 33/2013), art. 5 c.1</a:t>
                      </a:r>
                      <a:endParaRPr lang="it-IT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it-IT" sz="1800" b="0" strike="noStrike" spc="-1">
                          <a:solidFill>
                            <a:srgbClr val="000000"/>
                          </a:solidFill>
                          <a:latin typeface="Trebuchet MS"/>
                        </a:rPr>
                        <a:t>Delibera Garante Privacy n. 243/2014 (criteri di pubblicazione dei dati)</a:t>
                      </a:r>
                      <a:endParaRPr lang="it-IT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endParaRPr lang="it-IT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2EBF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it-IT" sz="1800" b="0" strike="noStrike" spc="-1">
                          <a:solidFill>
                            <a:srgbClr val="000000"/>
                          </a:solidFill>
                          <a:latin typeface="Trebuchet MS"/>
                        </a:rPr>
                        <a:t>Diritto riconosciuto a chiunque senza motivazione in funzione di trasparenza per accedere a documenti per i quali sussiste l’obbligo di pubblicazione</a:t>
                      </a:r>
                      <a:endParaRPr lang="it-IT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2EBF8"/>
                    </a:solidFill>
                  </a:tcPr>
                </a:tc>
              </a:tr>
              <a:tr h="11530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it-IT" sz="1800" b="0" strike="noStrike" spc="-1">
                          <a:solidFill>
                            <a:srgbClr val="000000"/>
                          </a:solidFill>
                          <a:latin typeface="Trebuchet MS"/>
                        </a:rPr>
                        <a:t>Accesso civico generalizzato (FOIA d.lgs. 97/2016), art. 5 c.2</a:t>
                      </a:r>
                      <a:endParaRPr lang="it-IT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it-IT" sz="1800" b="0" strike="noStrike" spc="-1">
                          <a:solidFill>
                            <a:srgbClr val="000000"/>
                          </a:solidFill>
                          <a:latin typeface="Trebuchet MS"/>
                        </a:rPr>
                        <a:t>Delibera ANAC n. 1309/2016</a:t>
                      </a:r>
                      <a:endParaRPr lang="it-IT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endParaRPr lang="it-IT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AF5F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it-IT" sz="1800" b="0" strike="noStrike" spc="-1">
                          <a:solidFill>
                            <a:srgbClr val="000000"/>
                          </a:solidFill>
                          <a:latin typeface="Trebuchet MS"/>
                        </a:rPr>
                        <a:t>Diritto riconosciuto a chiunque senza motivazione in funzione di trasparenza per atti «ulteriori». Rileva il cosa e l’eventuale pregiudizio arrecato a terzi </a:t>
                      </a:r>
                      <a:endParaRPr lang="it-IT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AF5FB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553</TotalTime>
  <Words>508</Words>
  <Application>Microsoft Office PowerPoint</Application>
  <PresentationFormat>Widescreen</PresentationFormat>
  <Paragraphs>72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7</vt:i4>
      </vt:variant>
    </vt:vector>
  </HeadingPairs>
  <TitlesOfParts>
    <vt:vector size="16" baseType="lpstr">
      <vt:lpstr>Arial</vt:lpstr>
      <vt:lpstr>DejaVu Sans</vt:lpstr>
      <vt:lpstr>Symbol</vt:lpstr>
      <vt:lpstr>Times New Roman</vt:lpstr>
      <vt:lpstr>Trebuchet MS</vt:lpstr>
      <vt:lpstr>Wingdings</vt:lpstr>
      <vt:lpstr>Wingdings 3</vt:lpstr>
      <vt:lpstr>Office Theme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subject/>
  <dc:creator>PC</dc:creator>
  <dc:description/>
  <cp:lastModifiedBy>Torre Anna Maria </cp:lastModifiedBy>
  <cp:revision>41</cp:revision>
  <dcterms:created xsi:type="dcterms:W3CDTF">2025-08-31T15:04:51Z</dcterms:created>
  <dcterms:modified xsi:type="dcterms:W3CDTF">2025-12-30T13:46:16Z</dcterms:modified>
  <dc:language>it-IT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Widescreen</vt:lpwstr>
  </property>
  <property fmtid="{D5CDD505-2E9C-101B-9397-08002B2CF9AE}" pid="3" name="Slides">
    <vt:i4>7</vt:i4>
  </property>
</Properties>
</file>